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ticPath"/>
          <p:cNvSpPr/>
          <p:nvPr/>
        </p:nvSpPr>
        <p:spPr>
          <a:xfrm>
            <a:off x="2056019" y="-1222724"/>
            <a:ext cx="5032058" cy="5032058"/>
          </a:xfrm>
          <a:prstGeom prst="ellipse">
            <a:avLst/>
          </a:prstGeom>
          <a:solidFill>
            <a:srgbClr val="000000">
              <a:alpha val="6000"/>
            </a:srgbClr>
          </a:solidFill>
          <a:ln/>
        </p:spPr>
      </p:sp>
      <p:sp>
        <p:nvSpPr>
          <p:cNvPr id="3" name="Title"/>
          <p:cNvSpPr/>
          <p:nvPr/>
        </p:nvSpPr>
        <p:spPr>
          <a:xfrm>
            <a:off x="758381" y="2122408"/>
            <a:ext cx="7620000" cy="89873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82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Residential Construction Costs Breakdown Per Square Foot</a:t>
            </a:r>
            <a:endParaRPr lang="en-US" sz="2682" dirty="0"/>
          </a:p>
        </p:txBody>
      </p:sp>
      <p:sp>
        <p:nvSpPr>
          <p:cNvPr id="4" name="StaticPath"/>
          <p:cNvSpPr/>
          <p:nvPr/>
        </p:nvSpPr>
        <p:spPr>
          <a:xfrm>
            <a:off x="7190137" y="3357658"/>
            <a:ext cx="2394585" cy="2394585"/>
          </a:xfrm>
          <a:prstGeom prst="ellipse">
            <a:avLst/>
          </a:prstGeom>
          <a:solidFill>
            <a:srgbClr val="000000">
              <a:alpha val="0"/>
            </a:srgbClr>
          </a:solidFill>
          <a:ln w="423333">
            <a:solidFill>
              <a:srgbClr val="FF9800"/>
            </a:solidFill>
            <a:prstDash val="solid"/>
          </a:ln>
        </p:spPr>
      </p:sp>
      <p:sp>
        <p:nvSpPr>
          <p:cNvPr id="5" name="StaticPath"/>
          <p:cNvSpPr/>
          <p:nvPr/>
        </p:nvSpPr>
        <p:spPr>
          <a:xfrm>
            <a:off x="-957929" y="-1222724"/>
            <a:ext cx="1991678" cy="1991677"/>
          </a:xfrm>
          <a:prstGeom prst="ellipse">
            <a:avLst/>
          </a:prstGeom>
          <a:solidFill>
            <a:srgbClr val="000000">
              <a:alpha val="0"/>
            </a:srgbClr>
          </a:solidFill>
          <a:ln w="423333">
            <a:solidFill>
              <a:srgbClr val="FF9800"/>
            </a:solidFill>
            <a:prstDash val="solid"/>
          </a:ln>
        </p:spPr>
      </p:sp>
      <p:sp>
        <p:nvSpPr>
          <p:cNvPr id="6" name="StaticPath"/>
          <p:cNvSpPr/>
          <p:nvPr/>
        </p:nvSpPr>
        <p:spPr>
          <a:xfrm>
            <a:off x="303609" y="4340114"/>
            <a:ext cx="571500" cy="57150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7" name="StaticPath"/>
          <p:cNvSpPr/>
          <p:nvPr/>
        </p:nvSpPr>
        <p:spPr>
          <a:xfrm>
            <a:off x="939165" y="4348163"/>
            <a:ext cx="571500" cy="57150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8" name="StaticPath"/>
          <p:cNvSpPr/>
          <p:nvPr/>
        </p:nvSpPr>
        <p:spPr>
          <a:xfrm>
            <a:off x="620268" y="4338923"/>
            <a:ext cx="571500" cy="571500"/>
          </a:xfrm>
          <a:prstGeom prst="ellipse">
            <a:avLst/>
          </a:prstGeom>
          <a:solidFill>
            <a:srgbClr val="FF9800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ticPath"/>
          <p:cNvSpPr/>
          <p:nvPr/>
        </p:nvSpPr>
        <p:spPr>
          <a:xfrm>
            <a:off x="3852767" y="169640"/>
            <a:ext cx="3157538" cy="3157538"/>
          </a:xfrm>
          <a:prstGeom prst="ellipse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3" name="StaticPath"/>
          <p:cNvSpPr/>
          <p:nvPr/>
        </p:nvSpPr>
        <p:spPr>
          <a:xfrm>
            <a:off x="3906869" y="-1913049"/>
            <a:ext cx="2428875" cy="2428875"/>
          </a:xfrm>
          <a:prstGeom prst="ellipse">
            <a:avLst/>
          </a:prstGeom>
          <a:solidFill>
            <a:srgbClr val="000000">
              <a:alpha val="0"/>
            </a:srgbClr>
          </a:solidFill>
          <a:ln w="423333">
            <a:solidFill>
              <a:srgbClr val="FF9800"/>
            </a:solidFill>
            <a:prstDash val="solid"/>
          </a:ln>
        </p:spPr>
      </p:sp>
      <p:sp>
        <p:nvSpPr>
          <p:cNvPr id="4" name="Title"/>
          <p:cNvSpPr/>
          <p:nvPr/>
        </p:nvSpPr>
        <p:spPr>
          <a:xfrm>
            <a:off x="4304062" y="1697879"/>
            <a:ext cx="2302794" cy="2776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525" b="1" dirty="0">
                <a:solidFill>
                  <a:srgbClr val="333333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Cost Categories Overview</a:t>
            </a:r>
            <a:endParaRPr lang="en-US" sz="2525" dirty="0"/>
          </a:p>
        </p:txBody>
      </p:sp>
      <p:sp>
        <p:nvSpPr>
          <p:cNvPr id="5" name="Bullet circle 1"/>
          <p:cNvSpPr/>
          <p:nvPr/>
        </p:nvSpPr>
        <p:spPr>
          <a:xfrm>
            <a:off x="347662" y="857250"/>
            <a:ext cx="474345" cy="474345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6" name="Bullet index 1"/>
          <p:cNvSpPr/>
          <p:nvPr/>
        </p:nvSpPr>
        <p:spPr>
          <a:xfrm>
            <a:off x="879634" y="966788"/>
            <a:ext cx="475726" cy="2410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93" b="1" dirty="0">
                <a:solidFill>
                  <a:srgbClr val="333333"/>
                </a:solidFill>
                <a:latin typeface="Prompt-Bold" pitchFamily="34" charset="0"/>
                <a:ea typeface="Prompt-Bold" pitchFamily="34" charset="-122"/>
                <a:cs typeface="Prompt-Bold" pitchFamily="34" charset="-120"/>
              </a:rPr>
              <a:t>01</a:t>
            </a:r>
            <a:endParaRPr lang="en-US" sz="1493" dirty="0"/>
          </a:p>
        </p:txBody>
      </p:sp>
      <p:sp>
        <p:nvSpPr>
          <p:cNvPr id="7" name="Bullet text 1"/>
          <p:cNvSpPr/>
          <p:nvPr/>
        </p:nvSpPr>
        <p:spPr>
          <a:xfrm>
            <a:off x="1388221" y="966788"/>
            <a:ext cx="2525268" cy="2497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27" dirty="0">
                <a:solidFill>
                  <a:srgbClr val="333333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Foundation: $5 - $10 per sq. ft.</a:t>
            </a:r>
            <a:endParaRPr lang="en-US" sz="1327" dirty="0"/>
          </a:p>
        </p:txBody>
      </p:sp>
      <p:sp>
        <p:nvSpPr>
          <p:cNvPr id="8" name="Bullet circle 2"/>
          <p:cNvSpPr/>
          <p:nvPr/>
        </p:nvSpPr>
        <p:spPr>
          <a:xfrm>
            <a:off x="347662" y="1619250"/>
            <a:ext cx="474345" cy="474345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9" name="Bullet index 2"/>
          <p:cNvSpPr/>
          <p:nvPr/>
        </p:nvSpPr>
        <p:spPr>
          <a:xfrm>
            <a:off x="879634" y="1728788"/>
            <a:ext cx="475726" cy="2410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93" b="1" dirty="0">
                <a:solidFill>
                  <a:srgbClr val="333333"/>
                </a:solidFill>
                <a:latin typeface="Prompt-Bold" pitchFamily="34" charset="0"/>
                <a:ea typeface="Prompt-Bold" pitchFamily="34" charset="-122"/>
                <a:cs typeface="Prompt-Bold" pitchFamily="34" charset="-120"/>
              </a:rPr>
              <a:t>02</a:t>
            </a:r>
            <a:endParaRPr lang="en-US" sz="1493" dirty="0"/>
          </a:p>
        </p:txBody>
      </p:sp>
      <p:sp>
        <p:nvSpPr>
          <p:cNvPr id="10" name="Bullet text 2"/>
          <p:cNvSpPr/>
          <p:nvPr/>
        </p:nvSpPr>
        <p:spPr>
          <a:xfrm>
            <a:off x="1388221" y="1728788"/>
            <a:ext cx="2525268" cy="2497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27" dirty="0">
                <a:solidFill>
                  <a:srgbClr val="333333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Framing: $20 - $40 per sq. ft.</a:t>
            </a:r>
            <a:endParaRPr lang="en-US" sz="1327" dirty="0"/>
          </a:p>
        </p:txBody>
      </p:sp>
      <p:sp>
        <p:nvSpPr>
          <p:cNvPr id="11" name="Bullet circle 3"/>
          <p:cNvSpPr/>
          <p:nvPr/>
        </p:nvSpPr>
        <p:spPr>
          <a:xfrm>
            <a:off x="347662" y="2381250"/>
            <a:ext cx="474345" cy="474345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2" name="Bullet index 3"/>
          <p:cNvSpPr/>
          <p:nvPr/>
        </p:nvSpPr>
        <p:spPr>
          <a:xfrm>
            <a:off x="879634" y="2490788"/>
            <a:ext cx="475726" cy="2410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93" b="1" dirty="0">
                <a:solidFill>
                  <a:srgbClr val="333333"/>
                </a:solidFill>
                <a:latin typeface="Prompt-Bold" pitchFamily="34" charset="0"/>
                <a:ea typeface="Prompt-Bold" pitchFamily="34" charset="-122"/>
                <a:cs typeface="Prompt-Bold" pitchFamily="34" charset="-120"/>
              </a:rPr>
              <a:t>03</a:t>
            </a:r>
            <a:endParaRPr lang="en-US" sz="1493" dirty="0"/>
          </a:p>
        </p:txBody>
      </p:sp>
      <p:sp>
        <p:nvSpPr>
          <p:cNvPr id="13" name="Bullet text 3"/>
          <p:cNvSpPr/>
          <p:nvPr/>
        </p:nvSpPr>
        <p:spPr>
          <a:xfrm>
            <a:off x="1388221" y="2490788"/>
            <a:ext cx="2525268" cy="2497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27" dirty="0">
                <a:solidFill>
                  <a:srgbClr val="333333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Plumbing &amp; Electrical: $15 - $30 per sq. ft.</a:t>
            </a:r>
            <a:endParaRPr lang="en-US" sz="1327" dirty="0"/>
          </a:p>
        </p:txBody>
      </p:sp>
      <p:sp>
        <p:nvSpPr>
          <p:cNvPr id="14" name="Bullet circle 4"/>
          <p:cNvSpPr/>
          <p:nvPr/>
        </p:nvSpPr>
        <p:spPr>
          <a:xfrm>
            <a:off x="347662" y="3143250"/>
            <a:ext cx="474345" cy="474345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5" name="Bullet index 4"/>
          <p:cNvSpPr/>
          <p:nvPr/>
        </p:nvSpPr>
        <p:spPr>
          <a:xfrm>
            <a:off x="879634" y="3252788"/>
            <a:ext cx="475726" cy="2410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93" b="1" dirty="0">
                <a:solidFill>
                  <a:srgbClr val="333333"/>
                </a:solidFill>
                <a:latin typeface="Prompt-Bold" pitchFamily="34" charset="0"/>
                <a:ea typeface="Prompt-Bold" pitchFamily="34" charset="-122"/>
                <a:cs typeface="Prompt-Bold" pitchFamily="34" charset="-120"/>
              </a:rPr>
              <a:t>04</a:t>
            </a:r>
            <a:endParaRPr lang="en-US" sz="1493" dirty="0"/>
          </a:p>
        </p:txBody>
      </p:sp>
      <p:sp>
        <p:nvSpPr>
          <p:cNvPr id="16" name="Bullet text 4"/>
          <p:cNvSpPr/>
          <p:nvPr/>
        </p:nvSpPr>
        <p:spPr>
          <a:xfrm>
            <a:off x="1388221" y="3252788"/>
            <a:ext cx="2525268" cy="2497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27" dirty="0">
                <a:solidFill>
                  <a:srgbClr val="333333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Roofing: $5 - $15 per sq. ft.</a:t>
            </a:r>
            <a:endParaRPr lang="en-US" sz="1327" dirty="0"/>
          </a:p>
        </p:txBody>
      </p:sp>
      <p:sp>
        <p:nvSpPr>
          <p:cNvPr id="17" name="Bullet circle 5"/>
          <p:cNvSpPr/>
          <p:nvPr/>
        </p:nvSpPr>
        <p:spPr>
          <a:xfrm>
            <a:off x="347662" y="3905250"/>
            <a:ext cx="474345" cy="474345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8" name="Bullet index 5"/>
          <p:cNvSpPr/>
          <p:nvPr/>
        </p:nvSpPr>
        <p:spPr>
          <a:xfrm>
            <a:off x="879634" y="4014788"/>
            <a:ext cx="475726" cy="2410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93" b="1" dirty="0">
                <a:solidFill>
                  <a:srgbClr val="333333"/>
                </a:solidFill>
                <a:latin typeface="Prompt-Bold" pitchFamily="34" charset="0"/>
                <a:ea typeface="Prompt-Bold" pitchFamily="34" charset="-122"/>
                <a:cs typeface="Prompt-Bold" pitchFamily="34" charset="-120"/>
              </a:rPr>
              <a:t>05</a:t>
            </a:r>
            <a:endParaRPr lang="en-US" sz="1493" dirty="0"/>
          </a:p>
        </p:txBody>
      </p:sp>
      <p:sp>
        <p:nvSpPr>
          <p:cNvPr id="19" name="Bullet text 5"/>
          <p:cNvSpPr/>
          <p:nvPr/>
        </p:nvSpPr>
        <p:spPr>
          <a:xfrm>
            <a:off x="1388221" y="4014788"/>
            <a:ext cx="2525268" cy="2497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27" dirty="0">
                <a:solidFill>
                  <a:srgbClr val="333333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Interior Finishes: $25 - $50 per sq. ft.</a:t>
            </a:r>
            <a:endParaRPr lang="en-US" sz="1327" dirty="0"/>
          </a:p>
        </p:txBody>
      </p:sp>
      <p:pic>
        <p:nvPicPr>
          <p:cNvPr id="20" name="Image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69916" y="2586085"/>
            <a:ext cx="2383631" cy="238363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ticPath"/>
          <p:cNvSpPr/>
          <p:nvPr/>
        </p:nvSpPr>
        <p:spPr>
          <a:xfrm>
            <a:off x="7143750" y="0"/>
            <a:ext cx="2000250" cy="51435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3" name="Title"/>
          <p:cNvSpPr/>
          <p:nvPr/>
        </p:nvSpPr>
        <p:spPr>
          <a:xfrm>
            <a:off x="1190625" y="357188"/>
            <a:ext cx="5715000" cy="5715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333333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Foundation Costs</a:t>
            </a:r>
            <a:endParaRPr lang="en-US" sz="1900" dirty="0"/>
          </a:p>
        </p:txBody>
      </p:sp>
      <p:sp>
        <p:nvSpPr>
          <p:cNvPr id="4" name="Subtitle 1"/>
          <p:cNvSpPr/>
          <p:nvPr/>
        </p:nvSpPr>
        <p:spPr>
          <a:xfrm>
            <a:off x="714375" y="11906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Consistent Costs</a:t>
            </a:r>
            <a:endParaRPr lang="en-US" sz="1500" dirty="0"/>
          </a:p>
        </p:txBody>
      </p:sp>
      <p:sp>
        <p:nvSpPr>
          <p:cNvPr id="5" name="Paragraph 1"/>
          <p:cNvSpPr/>
          <p:nvPr/>
        </p:nvSpPr>
        <p:spPr>
          <a:xfrm>
            <a:off x="714375" y="15716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62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Foundation costs typically range between $5 and $10 per sq. ft. Variations depend on the complexity of the foundation, such as basements or frost-resistant slabs.</a:t>
            </a:r>
            <a:endParaRPr lang="en-US" sz="1162" dirty="0"/>
          </a:p>
        </p:txBody>
      </p:sp>
      <p:sp>
        <p:nvSpPr>
          <p:cNvPr id="6" name="Subtitle 2"/>
          <p:cNvSpPr/>
          <p:nvPr/>
        </p:nvSpPr>
        <p:spPr>
          <a:xfrm>
            <a:off x="714375" y="25241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Key Insights</a:t>
            </a:r>
            <a:endParaRPr lang="en-US" sz="1500" dirty="0"/>
          </a:p>
        </p:txBody>
      </p:sp>
      <p:sp>
        <p:nvSpPr>
          <p:cNvPr id="7" name="Paragraph 2"/>
          <p:cNvSpPr/>
          <p:nvPr/>
        </p:nvSpPr>
        <p:spPr>
          <a:xfrm>
            <a:off x="714375" y="29051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83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Complex foundations for colder climates may increase costs significantly. Always conduct soil testing to avoid expensive adjustments.</a:t>
            </a:r>
            <a:endParaRPr lang="en-US" sz="1283" dirty="0"/>
          </a:p>
        </p:txBody>
      </p:sp>
      <p:sp>
        <p:nvSpPr>
          <p:cNvPr id="8" name="Subtitle 3"/>
          <p:cNvSpPr/>
          <p:nvPr/>
        </p:nvSpPr>
        <p:spPr>
          <a:xfrm>
            <a:off x="714375" y="3619500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Example Tip</a:t>
            </a:r>
            <a:endParaRPr lang="en-US" sz="1500" dirty="0"/>
          </a:p>
        </p:txBody>
      </p:sp>
      <p:sp>
        <p:nvSpPr>
          <p:cNvPr id="9" name="Paragraph 3"/>
          <p:cNvSpPr/>
          <p:nvPr/>
        </p:nvSpPr>
        <p:spPr>
          <a:xfrm>
            <a:off x="714375" y="4000500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67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A home in Michigan used frost-resistant slabs, adding $2,000 to the cost but preventing future repairs.</a:t>
            </a:r>
            <a:endParaRPr lang="en-US" sz="1367" dirty="0"/>
          </a:p>
        </p:txBody>
      </p:sp>
      <p:pic>
        <p:nvPicPr>
          <p:cNvPr id="10" name="Image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38875" y="1333500"/>
            <a:ext cx="2476500" cy="2476500"/>
          </a:xfrm>
          <a:prstGeom prst="rect">
            <a:avLst/>
          </a:prstGeom>
        </p:spPr>
      </p:pic>
      <p:sp>
        <p:nvSpPr>
          <p:cNvPr id="11" name="StaticPath"/>
          <p:cNvSpPr/>
          <p:nvPr/>
        </p:nvSpPr>
        <p:spPr>
          <a:xfrm>
            <a:off x="-1309687" y="3810000"/>
            <a:ext cx="1737360" cy="1737360"/>
          </a:xfrm>
          <a:prstGeom prst="ellipse">
            <a:avLst/>
          </a:prstGeom>
          <a:solidFill>
            <a:srgbClr val="000000">
              <a:alpha val="0"/>
            </a:srgbClr>
          </a:solidFill>
          <a:ln w="211667">
            <a:solidFill>
              <a:srgbClr val="FF9800"/>
            </a:solidFill>
            <a:prstDash val="solid"/>
          </a:ln>
        </p:spPr>
      </p:sp>
      <p:sp>
        <p:nvSpPr>
          <p:cNvPr id="12" name="StaticPath"/>
          <p:cNvSpPr/>
          <p:nvPr/>
        </p:nvSpPr>
        <p:spPr>
          <a:xfrm>
            <a:off x="285750" y="204788"/>
            <a:ext cx="482918" cy="482917"/>
          </a:xfrm>
          <a:prstGeom prst="ellipse">
            <a:avLst/>
          </a:prstGeom>
          <a:solidFill>
            <a:srgbClr val="000000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ticPath"/>
          <p:cNvSpPr/>
          <p:nvPr/>
        </p:nvSpPr>
        <p:spPr>
          <a:xfrm>
            <a:off x="7143750" y="0"/>
            <a:ext cx="2000250" cy="51435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3" name="Title"/>
          <p:cNvSpPr/>
          <p:nvPr/>
        </p:nvSpPr>
        <p:spPr>
          <a:xfrm>
            <a:off x="1190625" y="357188"/>
            <a:ext cx="5715000" cy="5715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333333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Framing Costs</a:t>
            </a:r>
            <a:endParaRPr lang="en-US" sz="1900" dirty="0"/>
          </a:p>
        </p:txBody>
      </p:sp>
      <p:sp>
        <p:nvSpPr>
          <p:cNvPr id="4" name="Subtitle 1"/>
          <p:cNvSpPr/>
          <p:nvPr/>
        </p:nvSpPr>
        <p:spPr>
          <a:xfrm>
            <a:off x="714375" y="11906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Variable Costs</a:t>
            </a:r>
            <a:endParaRPr lang="en-US" sz="1500" dirty="0"/>
          </a:p>
        </p:txBody>
      </p:sp>
      <p:sp>
        <p:nvSpPr>
          <p:cNvPr id="5" name="Paragraph 1"/>
          <p:cNvSpPr/>
          <p:nvPr/>
        </p:nvSpPr>
        <p:spPr>
          <a:xfrm>
            <a:off x="714375" y="15716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67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Framing costs can range from $20 to $40 per sq. ft., influenced heavily by lumber prices and structural complexity.</a:t>
            </a:r>
            <a:endParaRPr lang="en-US" sz="1367" dirty="0"/>
          </a:p>
        </p:txBody>
      </p:sp>
      <p:sp>
        <p:nvSpPr>
          <p:cNvPr id="6" name="Subtitle 2"/>
          <p:cNvSpPr/>
          <p:nvPr/>
        </p:nvSpPr>
        <p:spPr>
          <a:xfrm>
            <a:off x="714375" y="25241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Key Example</a:t>
            </a:r>
            <a:endParaRPr lang="en-US" sz="1500" dirty="0"/>
          </a:p>
        </p:txBody>
      </p:sp>
      <p:sp>
        <p:nvSpPr>
          <p:cNvPr id="7" name="Paragraph 2"/>
          <p:cNvSpPr/>
          <p:nvPr/>
        </p:nvSpPr>
        <p:spPr>
          <a:xfrm>
            <a:off x="714375" y="29051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67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During the 2021 lumber price surge, framing costs doubled, creating budgeting challenges for many homeowners.</a:t>
            </a:r>
            <a:endParaRPr lang="en-US" sz="1367" dirty="0"/>
          </a:p>
        </p:txBody>
      </p:sp>
      <p:sp>
        <p:nvSpPr>
          <p:cNvPr id="8" name="Subtitle 3"/>
          <p:cNvSpPr/>
          <p:nvPr/>
        </p:nvSpPr>
        <p:spPr>
          <a:xfrm>
            <a:off x="714375" y="3619500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Tip for Savings</a:t>
            </a:r>
            <a:endParaRPr lang="en-US" sz="1500" dirty="0"/>
          </a:p>
        </p:txBody>
      </p:sp>
      <p:sp>
        <p:nvSpPr>
          <p:cNvPr id="9" name="Paragraph 3"/>
          <p:cNvSpPr/>
          <p:nvPr/>
        </p:nvSpPr>
        <p:spPr>
          <a:xfrm>
            <a:off x="714375" y="4000500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67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Monitor market prices for lumber and explore alternative materials to mitigate price fluctuations.</a:t>
            </a:r>
            <a:endParaRPr lang="en-US" sz="1367" dirty="0"/>
          </a:p>
        </p:txBody>
      </p:sp>
      <p:pic>
        <p:nvPicPr>
          <p:cNvPr id="10" name="Image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38875" y="1333500"/>
            <a:ext cx="2476500" cy="2476500"/>
          </a:xfrm>
          <a:prstGeom prst="rect">
            <a:avLst/>
          </a:prstGeom>
        </p:spPr>
      </p:pic>
      <p:sp>
        <p:nvSpPr>
          <p:cNvPr id="11" name="StaticPath"/>
          <p:cNvSpPr/>
          <p:nvPr/>
        </p:nvSpPr>
        <p:spPr>
          <a:xfrm>
            <a:off x="-1309687" y="3810000"/>
            <a:ext cx="1737360" cy="1737360"/>
          </a:xfrm>
          <a:prstGeom prst="ellipse">
            <a:avLst/>
          </a:prstGeom>
          <a:solidFill>
            <a:srgbClr val="000000">
              <a:alpha val="0"/>
            </a:srgbClr>
          </a:solidFill>
          <a:ln w="211667">
            <a:solidFill>
              <a:srgbClr val="FF9800"/>
            </a:solidFill>
            <a:prstDash val="solid"/>
          </a:ln>
        </p:spPr>
      </p:sp>
      <p:sp>
        <p:nvSpPr>
          <p:cNvPr id="12" name="StaticPath"/>
          <p:cNvSpPr/>
          <p:nvPr/>
        </p:nvSpPr>
        <p:spPr>
          <a:xfrm>
            <a:off x="285750" y="204788"/>
            <a:ext cx="482918" cy="482917"/>
          </a:xfrm>
          <a:prstGeom prst="ellipse">
            <a:avLst/>
          </a:prstGeom>
          <a:solidFill>
            <a:srgbClr val="000000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ticPath"/>
          <p:cNvSpPr/>
          <p:nvPr/>
        </p:nvSpPr>
        <p:spPr>
          <a:xfrm>
            <a:off x="7143750" y="0"/>
            <a:ext cx="2000250" cy="51435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3" name="Title"/>
          <p:cNvSpPr/>
          <p:nvPr/>
        </p:nvSpPr>
        <p:spPr>
          <a:xfrm>
            <a:off x="1190625" y="357188"/>
            <a:ext cx="5715000" cy="5715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333333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Interior Finishes</a:t>
            </a:r>
            <a:endParaRPr lang="en-US" sz="1900" dirty="0"/>
          </a:p>
        </p:txBody>
      </p:sp>
      <p:sp>
        <p:nvSpPr>
          <p:cNvPr id="4" name="Subtitle 1"/>
          <p:cNvSpPr/>
          <p:nvPr/>
        </p:nvSpPr>
        <p:spPr>
          <a:xfrm>
            <a:off x="714375" y="11906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Diverse Costs</a:t>
            </a:r>
            <a:endParaRPr lang="en-US" sz="1500" dirty="0"/>
          </a:p>
        </p:txBody>
      </p:sp>
      <p:sp>
        <p:nvSpPr>
          <p:cNvPr id="5" name="Paragraph 1"/>
          <p:cNvSpPr/>
          <p:nvPr/>
        </p:nvSpPr>
        <p:spPr>
          <a:xfrm>
            <a:off x="714375" y="15716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67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Interior finishes vary widely, ranging from $25 to $50 per sq. ft. depending on material choices and labor quality.</a:t>
            </a:r>
            <a:endParaRPr lang="en-US" sz="1367" dirty="0"/>
          </a:p>
        </p:txBody>
      </p:sp>
      <p:sp>
        <p:nvSpPr>
          <p:cNvPr id="6" name="Subtitle 2"/>
          <p:cNvSpPr/>
          <p:nvPr/>
        </p:nvSpPr>
        <p:spPr>
          <a:xfrm>
            <a:off x="714375" y="25241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High Cost Drivers</a:t>
            </a:r>
            <a:endParaRPr lang="en-US" sz="1500" dirty="0"/>
          </a:p>
        </p:txBody>
      </p:sp>
      <p:sp>
        <p:nvSpPr>
          <p:cNvPr id="7" name="Paragraph 2"/>
          <p:cNvSpPr/>
          <p:nvPr/>
        </p:nvSpPr>
        <p:spPr>
          <a:xfrm>
            <a:off x="714375" y="29051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67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Premium finishes like hardwood flooring or custom cabinetry can drive costs higher than expected.</a:t>
            </a:r>
            <a:endParaRPr lang="en-US" sz="1367" dirty="0"/>
          </a:p>
        </p:txBody>
      </p:sp>
      <p:sp>
        <p:nvSpPr>
          <p:cNvPr id="8" name="Subtitle 3"/>
          <p:cNvSpPr/>
          <p:nvPr/>
        </p:nvSpPr>
        <p:spPr>
          <a:xfrm>
            <a:off x="714375" y="3619500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Savings Strategy</a:t>
            </a:r>
            <a:endParaRPr lang="en-US" sz="1500" dirty="0"/>
          </a:p>
        </p:txBody>
      </p:sp>
      <p:sp>
        <p:nvSpPr>
          <p:cNvPr id="9" name="Paragraph 3"/>
          <p:cNvSpPr/>
          <p:nvPr/>
        </p:nvSpPr>
        <p:spPr>
          <a:xfrm>
            <a:off x="714375" y="4000500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67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Opt for mid-range materials like engineered wood flooring or stock cabinetry to balance quality and budget.</a:t>
            </a:r>
            <a:endParaRPr lang="en-US" sz="1367" dirty="0"/>
          </a:p>
        </p:txBody>
      </p:sp>
      <p:pic>
        <p:nvPicPr>
          <p:cNvPr id="10" name="Image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38875" y="1333500"/>
            <a:ext cx="2476500" cy="2476500"/>
          </a:xfrm>
          <a:prstGeom prst="rect">
            <a:avLst/>
          </a:prstGeom>
        </p:spPr>
      </p:pic>
      <p:sp>
        <p:nvSpPr>
          <p:cNvPr id="11" name="StaticPath"/>
          <p:cNvSpPr/>
          <p:nvPr/>
        </p:nvSpPr>
        <p:spPr>
          <a:xfrm>
            <a:off x="-1309687" y="3810000"/>
            <a:ext cx="1737360" cy="1737360"/>
          </a:xfrm>
          <a:prstGeom prst="ellipse">
            <a:avLst/>
          </a:prstGeom>
          <a:solidFill>
            <a:srgbClr val="000000">
              <a:alpha val="0"/>
            </a:srgbClr>
          </a:solidFill>
          <a:ln w="211667">
            <a:solidFill>
              <a:srgbClr val="FF9800"/>
            </a:solidFill>
            <a:prstDash val="solid"/>
          </a:ln>
        </p:spPr>
      </p:sp>
      <p:sp>
        <p:nvSpPr>
          <p:cNvPr id="12" name="StaticPath"/>
          <p:cNvSpPr/>
          <p:nvPr/>
        </p:nvSpPr>
        <p:spPr>
          <a:xfrm>
            <a:off x="285750" y="204788"/>
            <a:ext cx="482918" cy="482917"/>
          </a:xfrm>
          <a:prstGeom prst="ellipse">
            <a:avLst/>
          </a:prstGeom>
          <a:solidFill>
            <a:srgbClr val="000000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ticPath"/>
          <p:cNvSpPr/>
          <p:nvPr/>
        </p:nvSpPr>
        <p:spPr>
          <a:xfrm>
            <a:off x="120206" y="0"/>
            <a:ext cx="902970" cy="902970"/>
          </a:xfrm>
          <a:prstGeom prst="ellipse">
            <a:avLst/>
          </a:prstGeom>
          <a:solidFill>
            <a:srgbClr val="000000">
              <a:alpha val="0"/>
            </a:srgbClr>
          </a:solidFill>
          <a:ln w="169333">
            <a:solidFill>
              <a:srgbClr val="FF9800"/>
            </a:solidFill>
            <a:prstDash val="solid"/>
          </a:ln>
        </p:spPr>
      </p:sp>
      <p:sp>
        <p:nvSpPr>
          <p:cNvPr id="3" name="Title"/>
          <p:cNvSpPr/>
          <p:nvPr/>
        </p:nvSpPr>
        <p:spPr>
          <a:xfrm>
            <a:off x="2428875" y="274987"/>
            <a:ext cx="4286250" cy="5435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Key Insights &amp; Lessons Learned</a:t>
            </a:r>
            <a:endParaRPr lang="en-US" sz="2300" dirty="0"/>
          </a:p>
        </p:txBody>
      </p:sp>
      <p:sp>
        <p:nvSpPr>
          <p:cNvPr id="4" name="StaticPath"/>
          <p:cNvSpPr/>
          <p:nvPr/>
        </p:nvSpPr>
        <p:spPr>
          <a:xfrm>
            <a:off x="8304324" y="214312"/>
            <a:ext cx="602933" cy="602933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5" name="StaticPath"/>
          <p:cNvSpPr/>
          <p:nvPr/>
        </p:nvSpPr>
        <p:spPr>
          <a:xfrm>
            <a:off x="482679" y="1202627"/>
            <a:ext cx="2271713" cy="1594485"/>
          </a:xfrm>
          <a:prstGeom prst="rect">
            <a:avLst/>
          </a:prstGeom>
          <a:solidFill>
            <a:srgbClr val="FF98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6" name="StaticPath"/>
          <p:cNvSpPr/>
          <p:nvPr/>
        </p:nvSpPr>
        <p:spPr>
          <a:xfrm>
            <a:off x="3426952" y="1202627"/>
            <a:ext cx="2271713" cy="1594485"/>
          </a:xfrm>
          <a:prstGeom prst="rect">
            <a:avLst/>
          </a:prstGeom>
          <a:solidFill>
            <a:srgbClr val="FF98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7" name="StaticPath"/>
          <p:cNvSpPr/>
          <p:nvPr/>
        </p:nvSpPr>
        <p:spPr>
          <a:xfrm>
            <a:off x="6362890" y="1202627"/>
            <a:ext cx="2271713" cy="1594485"/>
          </a:xfrm>
          <a:prstGeom prst="rect">
            <a:avLst/>
          </a:prstGeom>
          <a:solidFill>
            <a:srgbClr val="FF9800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8" name="Form title 1"/>
          <p:cNvSpPr/>
          <p:nvPr/>
        </p:nvSpPr>
        <p:spPr>
          <a:xfrm>
            <a:off x="588264" y="1684591"/>
            <a:ext cx="2065828" cy="60618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Foundation Tips</a:t>
            </a:r>
            <a:endParaRPr lang="en-US" sz="2300" dirty="0"/>
          </a:p>
        </p:txBody>
      </p:sp>
      <p:sp>
        <p:nvSpPr>
          <p:cNvPr id="9" name="Form title 2"/>
          <p:cNvSpPr/>
          <p:nvPr/>
        </p:nvSpPr>
        <p:spPr>
          <a:xfrm>
            <a:off x="3532584" y="1703975"/>
            <a:ext cx="2065828" cy="60618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49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Budgeting Insights</a:t>
            </a:r>
            <a:endParaRPr lang="en-US" sz="2249" dirty="0"/>
          </a:p>
        </p:txBody>
      </p:sp>
      <p:sp>
        <p:nvSpPr>
          <p:cNvPr id="10" name="Form title 3"/>
          <p:cNvSpPr/>
          <p:nvPr/>
        </p:nvSpPr>
        <p:spPr>
          <a:xfrm>
            <a:off x="6471904" y="1697926"/>
            <a:ext cx="2065828" cy="60618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Cost-Saving Tips</a:t>
            </a:r>
            <a:endParaRPr lang="en-US" sz="2300" dirty="0"/>
          </a:p>
        </p:txBody>
      </p:sp>
      <p:sp>
        <p:nvSpPr>
          <p:cNvPr id="11" name="Form text 1"/>
          <p:cNvSpPr/>
          <p:nvPr/>
        </p:nvSpPr>
        <p:spPr>
          <a:xfrm>
            <a:off x="370665" y="3044857"/>
            <a:ext cx="2510028" cy="13926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Soil testing upfront prevents costly adjustments. Frost-resistant slabs can save long-term repair costs.</a:t>
            </a:r>
            <a:endParaRPr lang="en-US" sz="1300" dirty="0"/>
          </a:p>
        </p:txBody>
      </p:sp>
      <p:sp>
        <p:nvSpPr>
          <p:cNvPr id="12" name="Form text 2"/>
          <p:cNvSpPr/>
          <p:nvPr/>
        </p:nvSpPr>
        <p:spPr>
          <a:xfrm>
            <a:off x="3278743" y="3061335"/>
            <a:ext cx="2586561" cy="13228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Allocate a contingency fund to handle unexpected price surges like those seen in lumber costs.</a:t>
            </a:r>
            <a:endParaRPr lang="en-US" sz="1300" dirty="0"/>
          </a:p>
        </p:txBody>
      </p:sp>
      <p:sp>
        <p:nvSpPr>
          <p:cNvPr id="13" name="Form text 3"/>
          <p:cNvSpPr/>
          <p:nvPr/>
        </p:nvSpPr>
        <p:spPr>
          <a:xfrm>
            <a:off x="6208871" y="3032188"/>
            <a:ext cx="2594086" cy="131849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Opt for mid-range materials for finishes to cut costs without compromising quality.</a:t>
            </a:r>
            <a:endParaRPr lang="en-US" sz="1300" dirty="0"/>
          </a:p>
        </p:txBody>
      </p:sp>
      <p:sp>
        <p:nvSpPr>
          <p:cNvPr id="14" name="StaticPath"/>
          <p:cNvSpPr/>
          <p:nvPr/>
        </p:nvSpPr>
        <p:spPr>
          <a:xfrm>
            <a:off x="782002" y="4619625"/>
            <a:ext cx="1685925" cy="71438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15" name="StaticPath"/>
          <p:cNvSpPr/>
          <p:nvPr/>
        </p:nvSpPr>
        <p:spPr>
          <a:xfrm>
            <a:off x="3729038" y="4619625"/>
            <a:ext cx="1685925" cy="71438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16" name="StaticPath"/>
          <p:cNvSpPr/>
          <p:nvPr/>
        </p:nvSpPr>
        <p:spPr>
          <a:xfrm>
            <a:off x="6662928" y="4619625"/>
            <a:ext cx="1685925" cy="71438"/>
          </a:xfrm>
          <a:prstGeom prst="rect">
            <a:avLst/>
          </a:prstGeom>
          <a:solidFill>
            <a:srgbClr val="FF9800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2024-11-20T23:48:21Z</dcterms:created>
  <dcterms:modified xsi:type="dcterms:W3CDTF">2024-11-20T23:48:21Z</dcterms:modified>
</cp:coreProperties>
</file>