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webp" ContentType="image/webp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webp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webp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ticPath"/>
          <p:cNvSpPr/>
          <p:nvPr/>
        </p:nvSpPr>
        <p:spPr>
          <a:xfrm>
            <a:off x="2056019" y="-1222724"/>
            <a:ext cx="5032058" cy="5032058"/>
          </a:xfrm>
          <a:prstGeom prst="ellipse">
            <a:avLst/>
          </a:prstGeom>
          <a:solidFill>
            <a:srgbClr val="000000">
              <a:alpha val="6000"/>
            </a:srgbClr>
          </a:solidFill>
          <a:ln/>
        </p:spPr>
      </p:sp>
      <p:sp>
        <p:nvSpPr>
          <p:cNvPr id="3" name="Title"/>
          <p:cNvSpPr/>
          <p:nvPr/>
        </p:nvSpPr>
        <p:spPr>
          <a:xfrm>
            <a:off x="758381" y="2122408"/>
            <a:ext cx="7620000" cy="92583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67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Housing Concepts: Getting It Right from the Start</a:t>
            </a:r>
            <a:endParaRPr lang="en-US" sz="2867" dirty="0"/>
          </a:p>
        </p:txBody>
      </p:sp>
      <p:sp>
        <p:nvSpPr>
          <p:cNvPr id="4" name="StaticPath"/>
          <p:cNvSpPr/>
          <p:nvPr/>
        </p:nvSpPr>
        <p:spPr>
          <a:xfrm>
            <a:off x="7190137" y="3357658"/>
            <a:ext cx="2394585" cy="2394585"/>
          </a:xfrm>
          <a:prstGeom prst="ellipse">
            <a:avLst/>
          </a:prstGeom>
          <a:solidFill>
            <a:srgbClr val="000000">
              <a:alpha val="0"/>
            </a:srgbClr>
          </a:solidFill>
          <a:ln w="423333">
            <a:solidFill>
              <a:srgbClr val="FF9800"/>
            </a:solidFill>
            <a:prstDash val="solid"/>
          </a:ln>
        </p:spPr>
      </p:sp>
      <p:sp>
        <p:nvSpPr>
          <p:cNvPr id="5" name="StaticPath"/>
          <p:cNvSpPr/>
          <p:nvPr/>
        </p:nvSpPr>
        <p:spPr>
          <a:xfrm>
            <a:off x="-957929" y="-1222724"/>
            <a:ext cx="1991678" cy="1991677"/>
          </a:xfrm>
          <a:prstGeom prst="ellipse">
            <a:avLst/>
          </a:prstGeom>
          <a:solidFill>
            <a:srgbClr val="000000">
              <a:alpha val="0"/>
            </a:srgbClr>
          </a:solidFill>
          <a:ln w="423333">
            <a:solidFill>
              <a:srgbClr val="FF9800"/>
            </a:solidFill>
            <a:prstDash val="solid"/>
          </a:ln>
        </p:spPr>
      </p:sp>
      <p:sp>
        <p:nvSpPr>
          <p:cNvPr id="6" name="StaticPath"/>
          <p:cNvSpPr/>
          <p:nvPr/>
        </p:nvSpPr>
        <p:spPr>
          <a:xfrm>
            <a:off x="303609" y="4340114"/>
            <a:ext cx="571500" cy="57150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7" name="StaticPath"/>
          <p:cNvSpPr/>
          <p:nvPr/>
        </p:nvSpPr>
        <p:spPr>
          <a:xfrm>
            <a:off x="939165" y="4348163"/>
            <a:ext cx="571500" cy="57150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8" name="StaticPath"/>
          <p:cNvSpPr/>
          <p:nvPr/>
        </p:nvSpPr>
        <p:spPr>
          <a:xfrm>
            <a:off x="620268" y="4338923"/>
            <a:ext cx="571500" cy="571500"/>
          </a:xfrm>
          <a:prstGeom prst="ellipse">
            <a:avLst/>
          </a:prstGeom>
          <a:solidFill>
            <a:srgbClr val="FF9800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ticPath"/>
          <p:cNvSpPr/>
          <p:nvPr/>
        </p:nvSpPr>
        <p:spPr>
          <a:xfrm>
            <a:off x="3852767" y="169640"/>
            <a:ext cx="3157538" cy="3157538"/>
          </a:xfrm>
          <a:prstGeom prst="ellipse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3" name="StaticPath"/>
          <p:cNvSpPr/>
          <p:nvPr/>
        </p:nvSpPr>
        <p:spPr>
          <a:xfrm>
            <a:off x="3906869" y="-1913049"/>
            <a:ext cx="2428875" cy="2428875"/>
          </a:xfrm>
          <a:prstGeom prst="ellipse">
            <a:avLst/>
          </a:prstGeom>
          <a:solidFill>
            <a:srgbClr val="000000">
              <a:alpha val="0"/>
            </a:srgbClr>
          </a:solidFill>
          <a:ln w="423333">
            <a:solidFill>
              <a:srgbClr val="FF9800"/>
            </a:solidFill>
            <a:prstDash val="solid"/>
          </a:ln>
        </p:spPr>
      </p:sp>
      <p:sp>
        <p:nvSpPr>
          <p:cNvPr id="4" name="Title"/>
          <p:cNvSpPr/>
          <p:nvPr/>
        </p:nvSpPr>
        <p:spPr>
          <a:xfrm>
            <a:off x="4304062" y="1697879"/>
            <a:ext cx="2302794" cy="102410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22" b="1" dirty="0">
                <a:solidFill>
                  <a:srgbClr val="333333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Why the Housing Concept Matters</a:t>
            </a:r>
            <a:endParaRPr lang="en-US" sz="2222" dirty="0"/>
          </a:p>
        </p:txBody>
      </p:sp>
      <p:sp>
        <p:nvSpPr>
          <p:cNvPr id="5" name="Bullet circle 1"/>
          <p:cNvSpPr/>
          <p:nvPr/>
        </p:nvSpPr>
        <p:spPr>
          <a:xfrm>
            <a:off x="347662" y="857250"/>
            <a:ext cx="474345" cy="474345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6" name="Bullet index 1"/>
          <p:cNvSpPr/>
          <p:nvPr/>
        </p:nvSpPr>
        <p:spPr>
          <a:xfrm>
            <a:off x="879634" y="966788"/>
            <a:ext cx="475726" cy="2410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93" b="1" dirty="0">
                <a:solidFill>
                  <a:srgbClr val="333333"/>
                </a:solidFill>
                <a:latin typeface="Prompt-Bold" pitchFamily="34" charset="0"/>
                <a:ea typeface="Prompt-Bold" pitchFamily="34" charset="-122"/>
                <a:cs typeface="Prompt-Bold" pitchFamily="34" charset="-120"/>
              </a:rPr>
              <a:t>01</a:t>
            </a:r>
            <a:endParaRPr lang="en-US" sz="1493" dirty="0"/>
          </a:p>
        </p:txBody>
      </p:sp>
      <p:sp>
        <p:nvSpPr>
          <p:cNvPr id="7" name="Bullet text 1"/>
          <p:cNvSpPr/>
          <p:nvPr/>
        </p:nvSpPr>
        <p:spPr>
          <a:xfrm>
            <a:off x="1388221" y="966788"/>
            <a:ext cx="2525268" cy="49808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928" dirty="0">
                <a:solidFill>
                  <a:srgbClr val="333333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Aligns Design with Lifestyle</a:t>
            </a:r>
            <a:endParaRPr lang="en-US" sz="1928" dirty="0"/>
          </a:p>
        </p:txBody>
      </p:sp>
      <p:sp>
        <p:nvSpPr>
          <p:cNvPr id="8" name="Bullet circle 2"/>
          <p:cNvSpPr/>
          <p:nvPr/>
        </p:nvSpPr>
        <p:spPr>
          <a:xfrm>
            <a:off x="347662" y="1619250"/>
            <a:ext cx="474345" cy="474345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9" name="Bullet index 2"/>
          <p:cNvSpPr/>
          <p:nvPr/>
        </p:nvSpPr>
        <p:spPr>
          <a:xfrm>
            <a:off x="879634" y="1728788"/>
            <a:ext cx="475726" cy="2410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93" b="1" dirty="0">
                <a:solidFill>
                  <a:srgbClr val="333333"/>
                </a:solidFill>
                <a:latin typeface="Prompt-Bold" pitchFamily="34" charset="0"/>
                <a:ea typeface="Prompt-Bold" pitchFamily="34" charset="-122"/>
                <a:cs typeface="Prompt-Bold" pitchFamily="34" charset="-120"/>
              </a:rPr>
              <a:t>02</a:t>
            </a:r>
            <a:endParaRPr lang="en-US" sz="1493" dirty="0"/>
          </a:p>
        </p:txBody>
      </p:sp>
      <p:sp>
        <p:nvSpPr>
          <p:cNvPr id="10" name="Bullet text 2"/>
          <p:cNvSpPr/>
          <p:nvPr/>
        </p:nvSpPr>
        <p:spPr>
          <a:xfrm>
            <a:off x="1388221" y="1728788"/>
            <a:ext cx="2525268" cy="249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928" dirty="0">
                <a:solidFill>
                  <a:srgbClr val="333333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Saves Time and Money</a:t>
            </a:r>
            <a:endParaRPr lang="en-US" sz="1928" dirty="0"/>
          </a:p>
        </p:txBody>
      </p:sp>
      <p:sp>
        <p:nvSpPr>
          <p:cNvPr id="11" name="Bullet circle 3"/>
          <p:cNvSpPr/>
          <p:nvPr/>
        </p:nvSpPr>
        <p:spPr>
          <a:xfrm>
            <a:off x="347662" y="2381250"/>
            <a:ext cx="474345" cy="474345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12" name="Bullet index 3"/>
          <p:cNvSpPr/>
          <p:nvPr/>
        </p:nvSpPr>
        <p:spPr>
          <a:xfrm>
            <a:off x="879634" y="2490788"/>
            <a:ext cx="475726" cy="2410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93" b="1" dirty="0">
                <a:solidFill>
                  <a:srgbClr val="333333"/>
                </a:solidFill>
                <a:latin typeface="Prompt-Bold" pitchFamily="34" charset="0"/>
                <a:ea typeface="Prompt-Bold" pitchFamily="34" charset="-122"/>
                <a:cs typeface="Prompt-Bold" pitchFamily="34" charset="-120"/>
              </a:rPr>
              <a:t>03</a:t>
            </a:r>
            <a:endParaRPr lang="en-US" sz="1493" dirty="0"/>
          </a:p>
        </p:txBody>
      </p:sp>
      <p:sp>
        <p:nvSpPr>
          <p:cNvPr id="13" name="Bullet text 3"/>
          <p:cNvSpPr/>
          <p:nvPr/>
        </p:nvSpPr>
        <p:spPr>
          <a:xfrm>
            <a:off x="1388221" y="2490788"/>
            <a:ext cx="2525268" cy="249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928" dirty="0">
                <a:solidFill>
                  <a:srgbClr val="333333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Avoids Visual Chaos</a:t>
            </a:r>
            <a:endParaRPr lang="en-US" sz="1928" dirty="0"/>
          </a:p>
        </p:txBody>
      </p:sp>
      <p:pic>
        <p:nvPicPr>
          <p:cNvPr id="14" name="StaticImage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73183" y="3099435"/>
            <a:ext cx="2987040" cy="17068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ticPath"/>
          <p:cNvSpPr/>
          <p:nvPr/>
        </p:nvSpPr>
        <p:spPr>
          <a:xfrm>
            <a:off x="7143750" y="0"/>
            <a:ext cx="2000250" cy="5143500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3" name="Title"/>
          <p:cNvSpPr/>
          <p:nvPr/>
        </p:nvSpPr>
        <p:spPr>
          <a:xfrm>
            <a:off x="1190625" y="357188"/>
            <a:ext cx="5715000" cy="28379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58" b="1" dirty="0">
                <a:solidFill>
                  <a:srgbClr val="333333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Steps to Creating a Housing Concept</a:t>
            </a:r>
            <a:endParaRPr lang="en-US" sz="1758" dirty="0"/>
          </a:p>
        </p:txBody>
      </p:sp>
      <p:sp>
        <p:nvSpPr>
          <p:cNvPr id="4" name="Subtitle 1"/>
          <p:cNvSpPr/>
          <p:nvPr/>
        </p:nvSpPr>
        <p:spPr>
          <a:xfrm>
            <a:off x="714375" y="1190625"/>
            <a:ext cx="5238750" cy="23026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26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Start with Purpose</a:t>
            </a:r>
            <a:endParaRPr lang="en-US" sz="1426" dirty="0"/>
          </a:p>
        </p:txBody>
      </p:sp>
      <p:sp>
        <p:nvSpPr>
          <p:cNvPr id="5" name="Paragraph 1"/>
          <p:cNvSpPr/>
          <p:nvPr/>
        </p:nvSpPr>
        <p:spPr>
          <a:xfrm>
            <a:off x="714375" y="1571625"/>
            <a:ext cx="5238750" cy="54959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35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Begin by clarifying your needs for the house. Are you looking for a cozy family home, a minimalist retreat, or a multi-functional space? Clarity here sets the foundation.</a:t>
            </a:r>
            <a:endParaRPr lang="en-US" sz="1135" dirty="0"/>
          </a:p>
        </p:txBody>
      </p:sp>
      <p:sp>
        <p:nvSpPr>
          <p:cNvPr id="6" name="Subtitle 2"/>
          <p:cNvSpPr/>
          <p:nvPr/>
        </p:nvSpPr>
        <p:spPr>
          <a:xfrm>
            <a:off x="714375" y="2524125"/>
            <a:ext cx="5238750" cy="23026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26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Choose a Style</a:t>
            </a:r>
            <a:endParaRPr lang="en-US" sz="1426" dirty="0"/>
          </a:p>
        </p:txBody>
      </p:sp>
      <p:sp>
        <p:nvSpPr>
          <p:cNvPr id="7" name="Paragraph 2"/>
          <p:cNvSpPr/>
          <p:nvPr/>
        </p:nvSpPr>
        <p:spPr>
          <a:xfrm>
            <a:off x="714375" y="2905125"/>
            <a:ext cx="5238750" cy="44129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67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Select a theme like modern, rustic, or mid-century. This decision guides material and design choices.</a:t>
            </a:r>
            <a:endParaRPr lang="en-US" sz="1367" dirty="0"/>
          </a:p>
        </p:txBody>
      </p:sp>
      <p:sp>
        <p:nvSpPr>
          <p:cNvPr id="8" name="Subtitle 3"/>
          <p:cNvSpPr/>
          <p:nvPr/>
        </p:nvSpPr>
        <p:spPr>
          <a:xfrm>
            <a:off x="714375" y="3619500"/>
            <a:ext cx="5238750" cy="23026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26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Think About Functionality</a:t>
            </a:r>
            <a:endParaRPr lang="en-US" sz="1426" dirty="0"/>
          </a:p>
        </p:txBody>
      </p:sp>
      <p:sp>
        <p:nvSpPr>
          <p:cNvPr id="9" name="Paragraph 3"/>
          <p:cNvSpPr/>
          <p:nvPr/>
        </p:nvSpPr>
        <p:spPr>
          <a:xfrm>
            <a:off x="714375" y="4000500"/>
            <a:ext cx="5238750" cy="44129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67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Plan for flow, storage, and space connections. Consider your lifestyle and practical needs for the house.</a:t>
            </a:r>
            <a:endParaRPr lang="en-US" sz="1367" dirty="0"/>
          </a:p>
        </p:txBody>
      </p:sp>
      <p:pic>
        <p:nvPicPr>
          <p:cNvPr id="10" name="Image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38875" y="1333500"/>
            <a:ext cx="2478453" cy="2478453"/>
          </a:xfrm>
          <a:prstGeom prst="rect">
            <a:avLst/>
          </a:prstGeom>
        </p:spPr>
      </p:pic>
      <p:sp>
        <p:nvSpPr>
          <p:cNvPr id="11" name="StaticPath"/>
          <p:cNvSpPr/>
          <p:nvPr/>
        </p:nvSpPr>
        <p:spPr>
          <a:xfrm>
            <a:off x="-1309687" y="3810000"/>
            <a:ext cx="1737360" cy="1737360"/>
          </a:xfrm>
          <a:prstGeom prst="ellipse">
            <a:avLst/>
          </a:prstGeom>
          <a:solidFill>
            <a:srgbClr val="000000">
              <a:alpha val="0"/>
            </a:srgbClr>
          </a:solidFill>
          <a:ln w="211667">
            <a:solidFill>
              <a:srgbClr val="FF9800"/>
            </a:solidFill>
            <a:prstDash val="solid"/>
          </a:ln>
        </p:spPr>
      </p:sp>
      <p:sp>
        <p:nvSpPr>
          <p:cNvPr id="12" name="StaticPath"/>
          <p:cNvSpPr/>
          <p:nvPr/>
        </p:nvSpPr>
        <p:spPr>
          <a:xfrm>
            <a:off x="285750" y="204788"/>
            <a:ext cx="482918" cy="482917"/>
          </a:xfrm>
          <a:prstGeom prst="ellipse">
            <a:avLst/>
          </a:prstGeom>
          <a:solidFill>
            <a:srgbClr val="000000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ticPath"/>
          <p:cNvSpPr/>
          <p:nvPr/>
        </p:nvSpPr>
        <p:spPr>
          <a:xfrm>
            <a:off x="4192619" y="703707"/>
            <a:ext cx="2154555" cy="3734753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3" name="Question 1"/>
          <p:cNvSpPr/>
          <p:nvPr/>
        </p:nvSpPr>
        <p:spPr>
          <a:xfrm>
            <a:off x="4306205" y="902922"/>
            <a:ext cx="1927336" cy="44057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64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How do changes affect the budget?</a:t>
            </a:r>
            <a:endParaRPr lang="en-US" sz="1364" dirty="0"/>
          </a:p>
        </p:txBody>
      </p:sp>
      <p:sp>
        <p:nvSpPr>
          <p:cNvPr id="4" name="Answer 1"/>
          <p:cNvSpPr/>
          <p:nvPr/>
        </p:nvSpPr>
        <p:spPr>
          <a:xfrm>
            <a:off x="4298299" y="2557224"/>
            <a:ext cx="1943195" cy="10763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33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Adjusting the design midway can significantly raise costs. Early planning is key.</a:t>
            </a:r>
            <a:endParaRPr lang="en-US" sz="1333" dirty="0"/>
          </a:p>
        </p:txBody>
      </p:sp>
      <p:sp>
        <p:nvSpPr>
          <p:cNvPr id="5" name="StaticPath"/>
          <p:cNvSpPr/>
          <p:nvPr/>
        </p:nvSpPr>
        <p:spPr>
          <a:xfrm>
            <a:off x="4928235" y="1616107"/>
            <a:ext cx="682943" cy="682943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6" name="StaticPath"/>
          <p:cNvSpPr/>
          <p:nvPr/>
        </p:nvSpPr>
        <p:spPr>
          <a:xfrm>
            <a:off x="6584442" y="704374"/>
            <a:ext cx="2154555" cy="3734753"/>
          </a:xfrm>
          <a:prstGeom prst="rect">
            <a:avLst/>
          </a:prstGeom>
          <a:solidFill>
            <a:srgbClr val="FF9800"/>
          </a:solidFill>
          <a:ln/>
        </p:spPr>
      </p:sp>
      <p:sp>
        <p:nvSpPr>
          <p:cNvPr id="7" name="Question 2"/>
          <p:cNvSpPr/>
          <p:nvPr/>
        </p:nvSpPr>
        <p:spPr>
          <a:xfrm>
            <a:off x="6698028" y="903589"/>
            <a:ext cx="1927336" cy="5166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What about future needs?</a:t>
            </a:r>
            <a:endParaRPr lang="en-US" sz="1600" dirty="0"/>
          </a:p>
        </p:txBody>
      </p:sp>
      <p:sp>
        <p:nvSpPr>
          <p:cNvPr id="8" name="Answer 2"/>
          <p:cNvSpPr/>
          <p:nvPr/>
        </p:nvSpPr>
        <p:spPr>
          <a:xfrm>
            <a:off x="6690122" y="2557891"/>
            <a:ext cx="1943195" cy="10763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33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Plan for family growth, resale value, or lifestyle changes to future-proof your concept.</a:t>
            </a:r>
            <a:endParaRPr lang="en-US" sz="1333" dirty="0"/>
          </a:p>
        </p:txBody>
      </p:sp>
      <p:sp>
        <p:nvSpPr>
          <p:cNvPr id="9" name="StaticPath"/>
          <p:cNvSpPr/>
          <p:nvPr/>
        </p:nvSpPr>
        <p:spPr>
          <a:xfrm>
            <a:off x="7320058" y="1616774"/>
            <a:ext cx="682943" cy="682943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0" name="StaticImage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9858" y="1534573"/>
            <a:ext cx="3669792" cy="2097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ticPath"/>
          <p:cNvSpPr/>
          <p:nvPr/>
        </p:nvSpPr>
        <p:spPr>
          <a:xfrm>
            <a:off x="-842581" y="437150"/>
            <a:ext cx="4014788" cy="4014788"/>
          </a:xfrm>
          <a:prstGeom prst="ellipse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3" name="Title"/>
          <p:cNvSpPr/>
          <p:nvPr/>
        </p:nvSpPr>
        <p:spPr>
          <a:xfrm>
            <a:off x="285417" y="2160080"/>
            <a:ext cx="3467148" cy="82338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562" b="1" dirty="0">
                <a:solidFill>
                  <a:srgbClr val="000000"/>
                </a:solidFill>
                <a:latin typeface="OpenSans-Bold" pitchFamily="34" charset="0"/>
                <a:ea typeface="OpenSans-Bold" pitchFamily="34" charset="-122"/>
                <a:cs typeface="OpenSans-Bold" pitchFamily="34" charset="-120"/>
              </a:rPr>
              <a:t>Conclusion</a:t>
            </a:r>
            <a:endParaRPr lang="en-US" sz="4562" dirty="0"/>
          </a:p>
        </p:txBody>
      </p:sp>
      <p:sp>
        <p:nvSpPr>
          <p:cNvPr id="4" name="StaticPath"/>
          <p:cNvSpPr/>
          <p:nvPr/>
        </p:nvSpPr>
        <p:spPr>
          <a:xfrm>
            <a:off x="6677739" y="195072"/>
            <a:ext cx="911543" cy="911543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5" name="StaticPath"/>
          <p:cNvSpPr/>
          <p:nvPr/>
        </p:nvSpPr>
        <p:spPr>
          <a:xfrm>
            <a:off x="7963376" y="4002548"/>
            <a:ext cx="677228" cy="677228"/>
          </a:xfrm>
          <a:prstGeom prst="ellipse">
            <a:avLst/>
          </a:prstGeom>
          <a:solidFill>
            <a:srgbClr val="FF9800"/>
          </a:solidFill>
          <a:ln/>
        </p:spPr>
      </p:sp>
      <p:sp>
        <p:nvSpPr>
          <p:cNvPr id="6" name="StaticPath"/>
          <p:cNvSpPr/>
          <p:nvPr/>
        </p:nvSpPr>
        <p:spPr>
          <a:xfrm>
            <a:off x="-1162717" y="-991076"/>
            <a:ext cx="2514600" cy="2514600"/>
          </a:xfrm>
          <a:prstGeom prst="ellipse">
            <a:avLst/>
          </a:prstGeom>
          <a:solidFill>
            <a:srgbClr val="000000">
              <a:alpha val="0"/>
            </a:srgbClr>
          </a:solidFill>
          <a:ln w="423333">
            <a:solidFill>
              <a:srgbClr val="FF9800"/>
            </a:solidFill>
            <a:prstDash val="solid"/>
          </a:ln>
        </p:spPr>
      </p:sp>
      <p:sp>
        <p:nvSpPr>
          <p:cNvPr id="7" name="Question topic"/>
          <p:cNvSpPr/>
          <p:nvPr/>
        </p:nvSpPr>
        <p:spPr>
          <a:xfrm>
            <a:off x="2950607" y="689991"/>
            <a:ext cx="2286000" cy="30137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48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Housing Concepts</a:t>
            </a:r>
            <a:endParaRPr lang="en-US" sz="1548" dirty="0"/>
          </a:p>
        </p:txBody>
      </p:sp>
      <p:sp>
        <p:nvSpPr>
          <p:cNvPr id="8" name="Text"/>
          <p:cNvSpPr/>
          <p:nvPr/>
        </p:nvSpPr>
        <p:spPr>
          <a:xfrm>
            <a:off x="5193649" y="2192369"/>
            <a:ext cx="2810589" cy="14315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66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With a strong housing concept, you ensure a home that aligns with your lifestyle, budget, and future needs. Start planning smart, start planning early.</a:t>
            </a:r>
            <a:endParaRPr lang="en-US" sz="1066" dirty="0"/>
          </a:p>
        </p:txBody>
      </p:sp>
      <p:sp>
        <p:nvSpPr>
          <p:cNvPr id="9" name="Question"/>
          <p:cNvSpPr/>
          <p:nvPr/>
        </p:nvSpPr>
        <p:spPr>
          <a:xfrm>
            <a:off x="5408343" y="1518428"/>
            <a:ext cx="2381250" cy="25831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46" dirty="0">
                <a:solidFill>
                  <a:srgbClr val="000000"/>
                </a:solidFill>
                <a:latin typeface="OpenSans-Regular" pitchFamily="34" charset="0"/>
                <a:ea typeface="OpenSans-Regular" pitchFamily="34" charset="-122"/>
                <a:cs typeface="OpenSans-Regular" pitchFamily="34" charset="-120"/>
              </a:rPr>
              <a:t>What’s your vision for your dream home?</a:t>
            </a:r>
            <a:endParaRPr lang="en-US" sz="1146" dirty="0"/>
          </a:p>
        </p:txBody>
      </p:sp>
      <p:sp>
        <p:nvSpPr>
          <p:cNvPr id="10" name="StaticPath"/>
          <p:cNvSpPr/>
          <p:nvPr/>
        </p:nvSpPr>
        <p:spPr>
          <a:xfrm>
            <a:off x="2976229" y="323231"/>
            <a:ext cx="2128838" cy="1020128"/>
          </a:xfrm>
          <a:prstGeom prst="ellipse">
            <a:avLst/>
          </a:prstGeom>
          <a:solidFill>
            <a:srgbClr val="000000">
              <a:alpha val="0"/>
            </a:srgbClr>
          </a:solidFill>
          <a:ln w="12700">
            <a:solidFill>
              <a:srgbClr val="000000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2024-11-20T23:57:33Z</dcterms:created>
  <dcterms:modified xsi:type="dcterms:W3CDTF">2024-11-20T23:57:33Z</dcterms:modified>
</cp:coreProperties>
</file>